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9929813" cy="14357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3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4/18/2024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158700" y="7134968"/>
            <a:ext cx="6363179"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200" b="1" dirty="0">
                <a:solidFill>
                  <a:srgbClr val="0057A8"/>
                </a:solidFill>
                <a:latin typeface="Helvetica" pitchFamily="2" charset="0"/>
                <a:ea typeface="Times New Roman" panose="02020603050405020304" pitchFamily="18" charset="0"/>
                <a:cs typeface="HelveticaNeueLT-Roman"/>
              </a:rPr>
              <a:t>An Exceptional Edwardian Semi-Detached Residence Situated In A Highly Desirable And Convenient Location Offering Spacious High Quality Accommodation With Ample Driveway Parking, Garage And Attractive </a:t>
            </a:r>
          </a:p>
          <a:p>
            <a:pPr algn="ctr">
              <a:lnSpc>
                <a:spcPct val="127000"/>
              </a:lnSpc>
            </a:pPr>
            <a:r>
              <a:rPr lang="en-GB" sz="1200" b="1" dirty="0">
                <a:solidFill>
                  <a:srgbClr val="0057A8"/>
                </a:solidFill>
                <a:latin typeface="Helvetica" pitchFamily="2" charset="0"/>
                <a:ea typeface="Times New Roman" panose="02020603050405020304" pitchFamily="18" charset="0"/>
                <a:cs typeface="HelveticaNeueLT-Roman"/>
              </a:rPr>
              <a:t>Front &amp; Rear Gardens </a:t>
            </a:r>
          </a:p>
          <a:p>
            <a:pPr algn="ctr">
              <a:lnSpc>
                <a:spcPct val="127000"/>
              </a:lnSpc>
            </a:pPr>
            <a:endParaRPr lang="en-GB" sz="600" dirty="0">
              <a:solidFill>
                <a:srgbClr val="0057A8"/>
              </a:solidFill>
              <a:latin typeface="Helvetica" pitchFamily="2" charset="0"/>
              <a:ea typeface="Times New Roman" panose="02020603050405020304" pitchFamily="18" charset="0"/>
              <a:cs typeface="HelveticaNeueLT-Roman"/>
            </a:endParaRPr>
          </a:p>
          <a:p>
            <a:pPr algn="ctr">
              <a:lnSpc>
                <a:spcPct val="127000"/>
              </a:lnSpc>
            </a:pPr>
            <a:r>
              <a:rPr lang="en-GB" sz="1000" dirty="0">
                <a:solidFill>
                  <a:srgbClr val="000000"/>
                </a:solidFill>
                <a:effectLst/>
                <a:latin typeface="Helvetica" pitchFamily="2" charset="0"/>
                <a:ea typeface="Times New Roman" panose="02020603050405020304" pitchFamily="18" charset="0"/>
                <a:cs typeface="HelveticaNeueLT-Roman"/>
              </a:rPr>
              <a:t>Entrance Porch &amp; Reception Hall • Lounge &amp; Separate Dining/Sitting Room • </a:t>
            </a:r>
          </a:p>
          <a:p>
            <a:pPr algn="ctr">
              <a:lnSpc>
                <a:spcPct val="127000"/>
              </a:lnSpc>
            </a:pPr>
            <a:r>
              <a:rPr lang="en-GB" sz="1000" dirty="0">
                <a:solidFill>
                  <a:srgbClr val="000000"/>
                </a:solidFill>
                <a:effectLst/>
                <a:latin typeface="Helvetica" pitchFamily="2" charset="0"/>
                <a:ea typeface="Times New Roman" panose="02020603050405020304" pitchFamily="18" charset="0"/>
                <a:cs typeface="HelveticaNeueLT-Roman"/>
              </a:rPr>
              <a:t>Superb Kitchen/Breakfast Room • Cloaks Area &amp; Ground Floor Cloakroom/WC • </a:t>
            </a:r>
            <a:r>
              <a:rPr lang="en-GB" sz="1000" dirty="0">
                <a:solidFill>
                  <a:srgbClr val="000000"/>
                </a:solidFill>
                <a:latin typeface="Helvetica" pitchFamily="2" charset="0"/>
                <a:ea typeface="Times New Roman" panose="02020603050405020304" pitchFamily="18" charset="0"/>
                <a:cs typeface="HelveticaNeueLT-Roman"/>
              </a:rPr>
              <a:t>Utility Room </a:t>
            </a:r>
            <a:r>
              <a:rPr lang="en-GB" sz="1000" dirty="0">
                <a:solidFill>
                  <a:srgbClr val="000000"/>
                </a:solidFill>
                <a:effectLst/>
                <a:latin typeface="Helvetica" pitchFamily="2" charset="0"/>
                <a:ea typeface="Times New Roman" panose="02020603050405020304" pitchFamily="18" charset="0"/>
                <a:cs typeface="HelveticaNeueLT-Roman"/>
              </a:rPr>
              <a:t>•</a:t>
            </a:r>
          </a:p>
          <a:p>
            <a:pPr algn="ctr">
              <a:lnSpc>
                <a:spcPct val="127000"/>
              </a:lnSpc>
            </a:pPr>
            <a:r>
              <a:rPr lang="en-GB" sz="1000" dirty="0">
                <a:solidFill>
                  <a:srgbClr val="000000"/>
                </a:solidFill>
                <a:latin typeface="Helvetica" pitchFamily="2" charset="0"/>
                <a:ea typeface="Times New Roman" panose="02020603050405020304" pitchFamily="18" charset="0"/>
                <a:cs typeface="HelveticaNeueLT-Roman"/>
              </a:rPr>
              <a:t>Three Good Size First Floor Bedrooms </a:t>
            </a:r>
            <a:r>
              <a:rPr lang="en-GB" sz="1000" dirty="0">
                <a:solidFill>
                  <a:srgbClr val="000000"/>
                </a:solidFill>
                <a:effectLst/>
                <a:latin typeface="Helvetica" pitchFamily="2" charset="0"/>
                <a:ea typeface="Times New Roman" panose="02020603050405020304" pitchFamily="18" charset="0"/>
                <a:cs typeface="HelveticaNeueLT-Roman"/>
              </a:rPr>
              <a:t>•  First Floor Quality Bathroom Suite &amp; </a:t>
            </a:r>
          </a:p>
          <a:p>
            <a:pPr algn="ctr">
              <a:lnSpc>
                <a:spcPct val="127000"/>
              </a:lnSpc>
            </a:pPr>
            <a:r>
              <a:rPr lang="en-GB" sz="1000" dirty="0">
                <a:solidFill>
                  <a:srgbClr val="000000"/>
                </a:solidFill>
                <a:effectLst/>
                <a:latin typeface="Helvetica" pitchFamily="2" charset="0"/>
                <a:ea typeface="Times New Roman" panose="02020603050405020304" pitchFamily="18" charset="0"/>
                <a:cs typeface="HelveticaNeueLT-Roman"/>
              </a:rPr>
              <a:t>Separate Cloakroom/WC • </a:t>
            </a:r>
            <a:r>
              <a:rPr lang="en-GB" sz="1000" dirty="0">
                <a:solidFill>
                  <a:srgbClr val="000000"/>
                </a:solidFill>
                <a:latin typeface="Helvetica" pitchFamily="2" charset="0"/>
                <a:ea typeface="Times New Roman" panose="02020603050405020304" pitchFamily="18" charset="0"/>
                <a:cs typeface="HelveticaNeueLT-Roman"/>
              </a:rPr>
              <a:t>Second </a:t>
            </a:r>
            <a:r>
              <a:rPr lang="en-GB" sz="1000" dirty="0">
                <a:solidFill>
                  <a:srgbClr val="000000"/>
                </a:solidFill>
                <a:effectLst/>
                <a:latin typeface="Helvetica" pitchFamily="2" charset="0"/>
                <a:ea typeface="Times New Roman" panose="02020603050405020304" pitchFamily="18" charset="0"/>
                <a:cs typeface="HelveticaNeueLT-Roman"/>
              </a:rPr>
              <a:t>Floor Bedroom Suite With En-Suite Shower Room/WC •</a:t>
            </a:r>
          </a:p>
          <a:p>
            <a:pPr algn="ctr">
              <a:lnSpc>
                <a:spcPct val="127000"/>
              </a:lnSpc>
            </a:pPr>
            <a:r>
              <a:rPr lang="en-GB" sz="1000" dirty="0">
                <a:solidFill>
                  <a:srgbClr val="000000"/>
                </a:solidFill>
                <a:effectLst/>
                <a:latin typeface="Helvetica" pitchFamily="2" charset="0"/>
                <a:ea typeface="Times New Roman" panose="02020603050405020304" pitchFamily="18" charset="0"/>
                <a:cs typeface="HelveticaNeueLT-Roman"/>
              </a:rPr>
              <a:t>Gas Central Heating And Double Glazed Windows • Stunning Family Home •</a:t>
            </a:r>
            <a:endParaRPr lang="en-GB" sz="10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£640,000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l"/>
            <a:r>
              <a:rPr lang="en-GB" sz="2000" dirty="0">
                <a:solidFill>
                  <a:schemeClr val="bg1"/>
                </a:solidFill>
                <a:latin typeface="Inter"/>
              </a:rPr>
              <a:t>49 Cranford Avenue, Ex</a:t>
            </a:r>
            <a:r>
              <a:rPr lang="en-GB" sz="2000" b="0" i="0" dirty="0">
                <a:solidFill>
                  <a:schemeClr val="bg1"/>
                </a:solidFill>
                <a:effectLst/>
                <a:latin typeface="Inter"/>
              </a:rPr>
              <a:t>mouth, Devon, EX8 </a:t>
            </a:r>
            <a:r>
              <a:rPr lang="en-GB" sz="2000" dirty="0">
                <a:solidFill>
                  <a:schemeClr val="bg1"/>
                </a:solidFill>
                <a:latin typeface="Inter"/>
              </a:rPr>
              <a:t>2QF</a:t>
            </a:r>
            <a:endParaRPr lang="en-GB" sz="2000" b="0" i="0" dirty="0">
              <a:solidFill>
                <a:schemeClr val="bg1"/>
              </a:solidFill>
              <a:effectLst/>
              <a:latin typeface="Inter"/>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44" name="Picture 43">
            <a:extLst>
              <a:ext uri="{FF2B5EF4-FFF2-40B4-BE49-F238E27FC236}">
                <a16:creationId xmlns:a16="http://schemas.microsoft.com/office/drawing/2014/main" id="{1738A9BE-26A7-A3CA-51A6-9E064EB15B62}"/>
              </a:ext>
            </a:extLst>
          </p:cNvPr>
          <p:cNvPicPr>
            <a:picLocks noChangeAspect="1"/>
          </p:cNvPicPr>
          <p:nvPr/>
        </p:nvPicPr>
        <p:blipFill>
          <a:blip r:embed="rId3"/>
          <a:srcRect/>
          <a:stretch/>
        </p:blipFill>
        <p:spPr>
          <a:xfrm>
            <a:off x="-3172474" y="-1809985"/>
            <a:ext cx="1518964" cy="1041221"/>
          </a:xfrm>
          <a:prstGeom prst="rect">
            <a:avLst/>
          </a:prstGeom>
          <a:ln>
            <a:solidFill>
              <a:schemeClr val="tx1"/>
            </a:solidFill>
          </a:ln>
        </p:spPr>
      </p:pic>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4">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pic>
        <p:nvPicPr>
          <p:cNvPr id="4" name="Picture 4">
            <a:extLst>
              <a:ext uri="{FF2B5EF4-FFF2-40B4-BE49-F238E27FC236}">
                <a16:creationId xmlns:a16="http://schemas.microsoft.com/office/drawing/2014/main" id="{2B845382-11DE-948C-7171-65C8897593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529" y="558652"/>
            <a:ext cx="3371796" cy="22468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7334A36E-7F0D-1CAF-F663-5F81412A73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9878" y="596534"/>
            <a:ext cx="3020241" cy="22049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5C2B157E-0696-4C9E-D29F-711FF4866A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609" y="2931839"/>
            <a:ext cx="3358716" cy="2176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FFD3C71F-8F61-ECF7-06D5-BDDF86ECDF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9674" y="2938768"/>
            <a:ext cx="3020241" cy="21650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0EE49111-075D-7D2B-4301-FEC26E4043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609" y="5227911"/>
            <a:ext cx="3358716" cy="217602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096DAF52-5B4F-53C3-332F-F3FF79EFFF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5445" y="7635093"/>
            <a:ext cx="2825705" cy="17431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92713FF-1B16-AC59-5108-8DD594D7D2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9674" y="5241096"/>
            <a:ext cx="3020241" cy="21628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598CD2EB-FC45-D0D6-1E77-F34CE1AF414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58700" y="2689855"/>
            <a:ext cx="6337401" cy="432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956572"/>
          </a:xfrm>
          <a:prstGeom prst="rect">
            <a:avLst/>
          </a:prstGeom>
          <a:noFill/>
        </p:spPr>
        <p:txBody>
          <a:bodyPr wrap="square" rtlCol="0">
            <a:spAutoFit/>
          </a:bodyPr>
          <a:lstStyle/>
          <a:p>
            <a:pPr algn="ctr"/>
            <a:r>
              <a:rPr lang="en-GB" sz="1400" b="1" i="0" dirty="0">
                <a:effectLst/>
                <a:latin typeface="Inter"/>
              </a:rPr>
              <a:t>49 Cranford Avenue, Exmouth, Devon, EX8 </a:t>
            </a:r>
            <a:r>
              <a:rPr lang="en-GB" sz="1400" b="1" dirty="0">
                <a:latin typeface="Inter"/>
              </a:rPr>
              <a:t>2QF</a:t>
            </a:r>
            <a:endParaRPr lang="en-GB" sz="1400" b="1" i="0" dirty="0">
              <a:effectLst/>
              <a:latin typeface="Inter"/>
            </a:endParaRPr>
          </a:p>
          <a:p>
            <a:endParaRPr lang="en-GB" sz="1100" b="1" dirty="0"/>
          </a:p>
          <a:p>
            <a:r>
              <a:rPr lang="en-GB" sz="1100" b="1" dirty="0"/>
              <a:t>THE ACCOMMODATION COMPRISES: </a:t>
            </a:r>
            <a:r>
              <a:rPr lang="en-GB" sz="1100" dirty="0"/>
              <a:t>uPVC double glazed double doors opening to: </a:t>
            </a:r>
          </a:p>
          <a:p>
            <a:endParaRPr lang="en-GB" sz="1100" b="1" dirty="0"/>
          </a:p>
          <a:p>
            <a:r>
              <a:rPr lang="en-GB" sz="1100" b="1" dirty="0"/>
              <a:t>ENTRANCE PORCH:- </a:t>
            </a:r>
            <a:r>
              <a:rPr lang="en-GB" sz="1100" dirty="0"/>
              <a:t>With courtesy light; wood flooring; uPVC double glazed windows; inner solid wood door with patterned window inset and matching picture window side screens to either side giving access to: </a:t>
            </a:r>
          </a:p>
          <a:p>
            <a:endParaRPr lang="en-GB" sz="1100" b="1" dirty="0"/>
          </a:p>
          <a:p>
            <a:r>
              <a:rPr lang="en-GB" sz="1100" b="1" dirty="0"/>
              <a:t>RECEPTION HALL:- </a:t>
            </a:r>
            <a:r>
              <a:rPr lang="en-GB" sz="1100" dirty="0"/>
              <a:t>A fine entrance to the property with turning staircase rising to the first floor landing; wood flooring; radiator; cupboard housing electric consumer unit and electric meter; dado rail; access to a SIDE CLOAKROOM: Fitted cupboard with display shelf over; coat rack; uPVC double glazed window door to:</a:t>
            </a:r>
          </a:p>
          <a:p>
            <a:endParaRPr lang="en-GB" sz="1100" dirty="0"/>
          </a:p>
          <a:p>
            <a:r>
              <a:rPr lang="en-GB" sz="1100" b="1" dirty="0"/>
              <a:t>GROUND FLOOR WC: -</a:t>
            </a:r>
            <a:r>
              <a:rPr lang="en-GB" sz="1100" dirty="0"/>
              <a:t>Stylishly fitted with a WC with concealed cistern and push button flush; space saver wash hand basin with chrome mixer tap and cabinet beneath; part tiled walls; chrome heated towel rail; colour coordinated tiled flooring; extractor fan; access to roof space; recess ceiling spotlighting; uPVC double glazed window with patterned glass. </a:t>
            </a:r>
          </a:p>
          <a:p>
            <a:endParaRPr lang="en-GB" sz="1100" b="1" dirty="0"/>
          </a:p>
          <a:p>
            <a:r>
              <a:rPr lang="en-GB" sz="1100" b="1" dirty="0"/>
              <a:t>LOUNGE: </a:t>
            </a:r>
            <a:r>
              <a:rPr lang="en-GB" sz="1100" dirty="0"/>
              <a:t>- 4.7m x 4.06m (15'5" x 13'4") A most attractive room with uPVC double glazed window overlooking the front aspect; feature fire surround with chimney recess housing wood burner standing on a marble-effect hearth; television point; radiator; picture rail. </a:t>
            </a:r>
          </a:p>
          <a:p>
            <a:endParaRPr lang="en-GB" sz="1100" b="1" dirty="0"/>
          </a:p>
          <a:p>
            <a:r>
              <a:rPr lang="en-GB" sz="1100" b="1" dirty="0"/>
              <a:t>DINING ROOM: </a:t>
            </a:r>
            <a:r>
              <a:rPr lang="en-GB" sz="1100" dirty="0"/>
              <a:t>- 3.96m x 3.51m (13'0" x 11'6") A charming room with uPVC double glazed window to front aspect; chimney recess and fitted cabinets in both recesses with display surface over; wood flooring; radiator; picture rail. Used by the current owners as a second sitting room.</a:t>
            </a:r>
          </a:p>
          <a:p>
            <a:endParaRPr lang="en-GB" sz="1100" b="1" dirty="0"/>
          </a:p>
          <a:p>
            <a:r>
              <a:rPr lang="en-GB" sz="1100" b="1" dirty="0"/>
              <a:t>KITCHEN: </a:t>
            </a:r>
            <a:r>
              <a:rPr lang="en-GB" sz="1100" dirty="0"/>
              <a:t>- 4.27m x 3.89m (14'0" x 12'9") A superb room fitted with a range of patterned marble work top surfaces with matching splashbacks; range of cupboards, drawer units and matching wall mounted cupboards incorporating two glass-fronted display units with lighting; integrated wine rack; space for dishwasher; integrated eye-level fridge; inset one and a half bowl sink unit with integrated drainer and antique style chrome mixer tap over; dresser style unit set atop work surface with cupboards beneath; chimney recess housing gas Aga with two warming plates; island unit with marble work top, cupboards, drawer units and shelving; recess ceiling spotlighting; radiator; attractive stone flooring; open archway through to: </a:t>
            </a:r>
          </a:p>
          <a:p>
            <a:endParaRPr lang="en-GB" sz="1100" b="1" dirty="0"/>
          </a:p>
          <a:p>
            <a:r>
              <a:rPr lang="en-GB" sz="1100" b="1" dirty="0"/>
              <a:t>BREAKFAST ROOM: </a:t>
            </a:r>
            <a:r>
              <a:rPr lang="en-GB" sz="1100" dirty="0"/>
              <a:t>- 2.62m x 2.72m (8'7" x 8'11") uPVC double glazed double doors opening onto the rear garden; feature stone flooring. </a:t>
            </a:r>
          </a:p>
          <a:p>
            <a:endParaRPr lang="en-GB" sz="1100" dirty="0"/>
          </a:p>
          <a:p>
            <a:r>
              <a:rPr lang="en-GB" sz="1100" dirty="0"/>
              <a:t>From the kitchen area a uPVC double glazed door gives access to: </a:t>
            </a:r>
          </a:p>
          <a:p>
            <a:endParaRPr lang="en-GB" sz="1100" b="1" dirty="0"/>
          </a:p>
          <a:p>
            <a:r>
              <a:rPr lang="en-GB" sz="1100" b="1" dirty="0"/>
              <a:t>UTILITY ROOM: </a:t>
            </a:r>
            <a:r>
              <a:rPr lang="en-GB" sz="1100" dirty="0"/>
              <a:t>- 3.18m x 1.8m (10'5" x 5'11") Fitted with a single drainer sink unit set into patterned work top surface with cupboards and plumbing for washing machine beneath; tiled flooring; uPVC double glazed windows overlooking the rear garden; uPVC double glazed door giving access to the rear garden. </a:t>
            </a:r>
          </a:p>
          <a:p>
            <a:endParaRPr lang="en-GB" sz="1100" b="1" dirty="0"/>
          </a:p>
          <a:p>
            <a:r>
              <a:rPr lang="en-GB" sz="1100" b="1" dirty="0"/>
              <a:t>FIRST FLOOR LANDING: </a:t>
            </a:r>
            <a:r>
              <a:rPr lang="en-GB" sz="1100" dirty="0"/>
              <a:t>uPVC double glazed window; radiator; staircase rising to the SECOND FLOOR. </a:t>
            </a:r>
          </a:p>
          <a:p>
            <a:endParaRPr lang="en-GB" sz="1100" b="1" dirty="0"/>
          </a:p>
          <a:p>
            <a:r>
              <a:rPr lang="en-GB" sz="1100" b="1" dirty="0"/>
              <a:t>BEDROOM ONE: </a:t>
            </a:r>
            <a:r>
              <a:rPr lang="en-GB" sz="1100" dirty="0"/>
              <a:t>- 4.7m x 4.11m (15'5" x 13'6") A lovely main bedroom with feature fireplace standing on marble-effect hearth; radiator.</a:t>
            </a:r>
          </a:p>
          <a:p>
            <a:endParaRPr lang="en-GB" sz="1100" b="1" dirty="0"/>
          </a:p>
          <a:p>
            <a:r>
              <a:rPr lang="en-GB" sz="1100" b="1" dirty="0"/>
              <a:t>BEDROOM TWO: </a:t>
            </a:r>
            <a:r>
              <a:rPr lang="en-GB" sz="1100" dirty="0"/>
              <a:t>- 4.27m x 3.89m (14'0" x 12'9") Another good size bedroom with uPVC double glazed window to rear aspect; feature fireplace standing on a marble-effect hearth; radiator.</a:t>
            </a:r>
          </a:p>
          <a:p>
            <a:endParaRPr lang="en-GB" sz="1100" b="1" dirty="0"/>
          </a:p>
          <a:p>
            <a:r>
              <a:rPr lang="en-GB" sz="1100" b="1" dirty="0"/>
              <a:t>BEDROOM THREE: </a:t>
            </a:r>
            <a:r>
              <a:rPr lang="en-GB" sz="1100" dirty="0"/>
              <a:t>- 3.56m x 3.02m (11'8" x 9'11") into wall recess. uPVC double glazed window to front aspect; radiator; understairs storage cupboard. Used by the current owners as an office.</a:t>
            </a:r>
          </a:p>
          <a:p>
            <a:endParaRPr lang="en-GB" sz="1100" b="1" dirty="0"/>
          </a:p>
          <a:p>
            <a:r>
              <a:rPr lang="en-GB" sz="1100" b="1" dirty="0"/>
              <a:t>BATH/SHOWER ROOM:</a:t>
            </a:r>
            <a:r>
              <a:rPr lang="en-GB" sz="1100" dirty="0"/>
              <a:t> - 2.79m x 2.59m (9'2" x 8'6") A spacious room fitted with a high quality suite comprising of a bath; ease of access good size shower cubicle with chrome shower unit with remote start/stop button; wash hand basin with chrome mixer tap and fitted mirror over; extensive attractively tiled walls; chrome heated towel rail; tiled flooring with under-floor heating; shaver socket; recess ceiling spotlighting; uPVC double glazed window partly fitted with patterned glass. </a:t>
            </a: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261610"/>
          </a:xfrm>
          <a:prstGeom prst="rect">
            <a:avLst/>
          </a:prstGeom>
          <a:noFill/>
        </p:spPr>
        <p:txBody>
          <a:bodyPr wrap="square" rtlCol="0">
            <a:spAutoFit/>
          </a:bodyPr>
          <a:lstStyle/>
          <a:p>
            <a:endParaRPr lang="en-US" sz="1100" dirty="0">
              <a:latin typeface="Helvetica" pitchFamily="2" charset="0"/>
            </a:endParaRPr>
          </a:p>
        </p:txBody>
      </p:sp>
      <p:sp>
        <p:nvSpPr>
          <p:cNvPr id="3" name="TextBox 2">
            <a:extLst>
              <a:ext uri="{FF2B5EF4-FFF2-40B4-BE49-F238E27FC236}">
                <a16:creationId xmlns:a16="http://schemas.microsoft.com/office/drawing/2014/main" id="{2975EF2B-FD9B-323D-2385-2067ED062B56}"/>
              </a:ext>
            </a:extLst>
          </p:cNvPr>
          <p:cNvSpPr txBox="1"/>
          <p:nvPr/>
        </p:nvSpPr>
        <p:spPr>
          <a:xfrm>
            <a:off x="8106563" y="631079"/>
            <a:ext cx="6473672" cy="5170646"/>
          </a:xfrm>
          <a:prstGeom prst="rect">
            <a:avLst/>
          </a:prstGeom>
          <a:noFill/>
        </p:spPr>
        <p:txBody>
          <a:bodyPr wrap="square">
            <a:spAutoFit/>
          </a:bodyPr>
          <a:lstStyle/>
          <a:p>
            <a:r>
              <a:rPr lang="en-GB" sz="1100" b="1" dirty="0"/>
              <a:t>SEPARATE CLOAKROOM/WC: </a:t>
            </a:r>
            <a:r>
              <a:rPr lang="en-GB" sz="1100" dirty="0"/>
              <a:t>Comprising of a WC with push button flush; space saver wash hand basin with chrome mixer tap, mirror over and cabinet beneath; chrome heated towel rail; attractive extensively tiled walls; tiled flooring; recess ceiling spotlighting; extractor fan; uPVC double glazed window partly fitted with patterned glass. </a:t>
            </a:r>
          </a:p>
          <a:p>
            <a:endParaRPr lang="en-GB" sz="1100" b="1" dirty="0"/>
          </a:p>
          <a:p>
            <a:r>
              <a:rPr lang="en-GB" sz="1100" b="1" dirty="0"/>
              <a:t>SECOND FLOOR LANDING AREA: </a:t>
            </a:r>
            <a:r>
              <a:rPr lang="en-GB" sz="1100" dirty="0"/>
              <a:t>uPVC double glazed window to front aspect; recess ceiling spotlighting; good size fitted storage cupboard on half-landing; door to: </a:t>
            </a:r>
          </a:p>
          <a:p>
            <a:endParaRPr lang="en-GB" sz="1100" b="1" dirty="0"/>
          </a:p>
          <a:p>
            <a:r>
              <a:rPr lang="en-GB" sz="1100" b="1" dirty="0"/>
              <a:t>SECOND FLOOR BEDROOM SUITE: </a:t>
            </a:r>
            <a:r>
              <a:rPr lang="en-GB" sz="1100" dirty="0"/>
              <a:t>- 6.48m x 3.18m (21'3" x 10'5") narrowing to 1.78m (5'10"). A wonderful feature of the property with uPVC double glazed window; range of built-in wardrobes with sliding doors (two mirror-fronted) with clothes rail and shelving; radiator; part sloping ceiling; recess ceiling spotlighting; access to eaves storage space; door to:</a:t>
            </a:r>
          </a:p>
          <a:p>
            <a:endParaRPr lang="en-GB" sz="1100" b="1" dirty="0"/>
          </a:p>
          <a:p>
            <a:r>
              <a:rPr lang="en-GB" sz="1100" b="1" dirty="0"/>
              <a:t>EN-SUITE SHOWER ROOM/WC: </a:t>
            </a:r>
            <a:r>
              <a:rPr lang="en-GB" sz="1100" dirty="0"/>
              <a:t>- 2.34m x 1.93m (7'8" x 6'4") A spacious en-suite shower room comprising of an ease of access good size shower cubicle with shower unit; contemporary style wash hand basin with chrome block mixer tap, mirror with integrated light over and drawer unit beneath; WC with concealed cistern and push button flush; fully attractively tiled walls; colour coordinated tiled flooring with under-floor heating; recess ceiling spotlighting; extractor fan; chrome heated towel rail. </a:t>
            </a:r>
          </a:p>
          <a:p>
            <a:endParaRPr lang="en-GB" sz="1100" b="1" dirty="0"/>
          </a:p>
          <a:p>
            <a:r>
              <a:rPr lang="en-GB" sz="1100" b="1" dirty="0"/>
              <a:t>OUTSIDE: </a:t>
            </a:r>
            <a:r>
              <a:rPr lang="en-GB" sz="1100" dirty="0"/>
              <a:t>Set back from Cranford Avenue enjoying privacy accessed by a wooden gate, the property is approached via a sweeping gravelled driveway and turning area with lawned area of garden edged with mature trees and shrubs and leading to the GARAGE. The REAR GARDEN is worthy of special note being attractively landscaped and planned comprising of an attractive patio area adjoining the rear of the property with outside lighting and cold water tap, a few steps rise to a level lawned area of garden edged with flower and shrub beds. Summer house. Further patio area offering an ideal space for al-fresco entertaining with access to log store and vegetable plot. The garden is  west facing, fully enclosed and offers a high degree of privacy and seclusion. </a:t>
            </a:r>
          </a:p>
          <a:p>
            <a:endParaRPr lang="en-GB" sz="1100" b="1" dirty="0"/>
          </a:p>
          <a:p>
            <a:r>
              <a:rPr lang="en-GB" sz="1100" b="1" dirty="0"/>
              <a:t>GARAGE: </a:t>
            </a:r>
            <a:r>
              <a:rPr lang="en-GB" sz="1100" dirty="0"/>
              <a:t>- 4.98m x 2.51m (16'4" x 8'3") With up and over door; power and light connected; window; door giving access to the rear garden. </a:t>
            </a:r>
          </a:p>
        </p:txBody>
      </p:sp>
      <p:pic>
        <p:nvPicPr>
          <p:cNvPr id="1026" name="Picture 2">
            <a:extLst>
              <a:ext uri="{FF2B5EF4-FFF2-40B4-BE49-F238E27FC236}">
                <a16:creationId xmlns:a16="http://schemas.microsoft.com/office/drawing/2014/main" id="{17D3AE26-F52B-6183-F1C1-E777BA8BA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563" y="5801725"/>
            <a:ext cx="6295956" cy="389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TotalTime>
  <Words>1452</Words>
  <Application>Microsoft Office PowerPoint</Application>
  <PresentationFormat>Custom</PresentationFormat>
  <Paragraphs>60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HelveticaNeueLT-Roman</vt:lpstr>
      <vt:lpstr>Inter</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17</cp:revision>
  <cp:lastPrinted>2024-04-18T13:28:28Z</cp:lastPrinted>
  <dcterms:created xsi:type="dcterms:W3CDTF">2023-03-19T13:39:10Z</dcterms:created>
  <dcterms:modified xsi:type="dcterms:W3CDTF">2024-04-18T13:28:33Z</dcterms:modified>
</cp:coreProperties>
</file>